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13"/>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9" r:id="rId84"/>
    <p:sldId id="340" r:id="rId85"/>
    <p:sldId id="341" r:id="rId86"/>
    <p:sldId id="342" r:id="rId87"/>
    <p:sldId id="343" r:id="rId88"/>
    <p:sldId id="344" r:id="rId89"/>
    <p:sldId id="345" r:id="rId90"/>
    <p:sldId id="346" r:id="rId91"/>
    <p:sldId id="347" r:id="rId92"/>
    <p:sldId id="348" r:id="rId93"/>
    <p:sldId id="350" r:id="rId94"/>
    <p:sldId id="351" r:id="rId95"/>
    <p:sldId id="352" r:id="rId96"/>
    <p:sldId id="353" r:id="rId97"/>
    <p:sldId id="355" r:id="rId98"/>
    <p:sldId id="356" r:id="rId99"/>
    <p:sldId id="357" r:id="rId100"/>
    <p:sldId id="358" r:id="rId101"/>
    <p:sldId id="360" r:id="rId102"/>
    <p:sldId id="362" r:id="rId103"/>
    <p:sldId id="363" r:id="rId104"/>
    <p:sldId id="364" r:id="rId105"/>
    <p:sldId id="365" r:id="rId106"/>
    <p:sldId id="366" r:id="rId107"/>
    <p:sldId id="367" r:id="rId108"/>
    <p:sldId id="368" r:id="rId109"/>
    <p:sldId id="371" r:id="rId110"/>
    <p:sldId id="369" r:id="rId111"/>
    <p:sldId id="370"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40"/>
    <p:restoredTop sz="84624"/>
  </p:normalViewPr>
  <p:slideViewPr>
    <p:cSldViewPr snapToGrid="0">
      <p:cViewPr varScale="1">
        <p:scale>
          <a:sx n="134" d="100"/>
          <a:sy n="134" d="100"/>
        </p:scale>
        <p:origin x="21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a:t>
            </a:r>
            <a:r>
              <a:rPr lang="en-US"/>
              <a:t>on GitHub</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MASSES KNOW DO NOT TRAIN MODELS YET</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58</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62</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a:t>
            </a:r>
          </a:p>
        </p:txBody>
      </p:sp>
      <p:sp>
        <p:nvSpPr>
          <p:cNvPr id="4" name="Slide Number Placeholder 3"/>
          <p:cNvSpPr>
            <a:spLocks noGrp="1"/>
          </p:cNvSpPr>
          <p:nvPr>
            <p:ph type="sldNum" sz="quarter" idx="5"/>
          </p:nvPr>
        </p:nvSpPr>
        <p:spPr/>
        <p:txBody>
          <a:bodyPr/>
          <a:lstStyle/>
          <a:p>
            <a:fld id="{92622126-2AF0-D64E-ABE6-F7F79B01F13C}" type="slidenum">
              <a:rPr lang="en-US" smtClean="0"/>
              <a:t>73</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89</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91</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93</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7/10/24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7/10/24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2"/>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fontScale="92500" lnSpcReduction="2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Pip install </a:t>
            </a:r>
            <a:r>
              <a:rPr lang="en-US" sz="1500" dirty="0" err="1"/>
              <a:t>numpy</a:t>
            </a:r>
            <a:endParaRPr lang="en-US" sz="1500" dirty="0"/>
          </a:p>
          <a:p>
            <a:pPr>
              <a:lnSpc>
                <a:spcPct val="110000"/>
              </a:lnSpc>
            </a:pPr>
            <a:r>
              <a:rPr lang="en-US" sz="1500" dirty="0"/>
              <a:t>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Alternatively, you can run the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yml</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file from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github</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to install all packages</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384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 experience</a:t>
            </a:r>
          </a:p>
          <a:p>
            <a:pPr marL="560070" lvl="1" indent="-285750">
              <a:buFont typeface="Courier New" panose="02070309020205020404" pitchFamily="49" charset="0"/>
              <a:buChar char="o"/>
            </a:pPr>
            <a:r>
              <a:rPr lang="en-US" dirty="0"/>
              <a:t>William Leonard - experience</a:t>
            </a:r>
          </a:p>
          <a:p>
            <a:pPr marL="560070" lvl="1" indent="-285750">
              <a:buFont typeface="Courier New" panose="02070309020205020404" pitchFamily="49" charset="0"/>
              <a:buChar char="o"/>
            </a:pPr>
            <a:r>
              <a:rPr lang="en-US" dirty="0"/>
              <a:t>Joseph </a:t>
            </a:r>
            <a:r>
              <a:rPr lang="en-US" dirty="0" err="1"/>
              <a:t>Jabour</a:t>
            </a:r>
            <a:r>
              <a:rPr lang="en-US" dirty="0"/>
              <a:t> - experience</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7500" lnSpcReduction="20000"/>
          </a:bodyPr>
          <a:lstStyle/>
          <a:p>
            <a:r>
              <a:rPr lang="en-US" dirty="0"/>
              <a:t>Ensure your entire environment is set up properly</a:t>
            </a:r>
          </a:p>
          <a:p>
            <a:r>
              <a:rPr lang="en-US" dirty="0"/>
              <a:t>Load Yesterday's </a:t>
            </a:r>
            <a:r>
              <a:rPr lang="en-US" dirty="0" err="1"/>
              <a:t>GiitHub</a:t>
            </a:r>
            <a:r>
              <a:rPr lang="en-US" dirty="0"/>
              <a:t> Repository</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lstStyle/>
          <a:p>
            <a:r>
              <a:rPr lang="en-US" dirty="0"/>
              <a:t>Walked through the fundamentals of Q-Learning</a:t>
            </a:r>
          </a:p>
          <a:p>
            <a:r>
              <a:rPr lang="en-US" dirty="0"/>
              <a:t>Learned how to apply Q-Learning with Q-Tables</a:t>
            </a:r>
          </a:p>
          <a:p>
            <a:r>
              <a:rPr lang="en-US" dirty="0"/>
              <a:t>Discussed drawbacks of basic Q-Learning </a:t>
            </a:r>
          </a:p>
          <a:p>
            <a:r>
              <a:rPr lang="en-US" dirty="0"/>
              <a:t>Explored Expert Algorithms and data such as Minimax</a:t>
            </a:r>
          </a:p>
          <a:p>
            <a:r>
              <a:rPr lang="en-US" dirty="0"/>
              <a:t>Expressed the Drawbacks of Minimax </a:t>
            </a:r>
          </a:p>
          <a:p>
            <a:r>
              <a:rPr lang="en-US" dirty="0"/>
              <a:t>Communicated the Drawbacks of Using expert data only</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 (</a:t>
            </a:r>
            <a:r>
              <a:rPr lang="en-US" dirty="0" err="1"/>
              <a:t>DQfDs</a:t>
            </a:r>
            <a:r>
              <a:rPr lang="en-US" dirty="0"/>
              <a:t>)</a:t>
            </a:r>
          </a:p>
          <a:p>
            <a:endParaRPr lang="en-US" dirty="0"/>
          </a:p>
        </p:txBody>
      </p:sp>
    </p:spTree>
    <p:extLst>
      <p:ext uri="{BB962C8B-B14F-4D97-AF65-F5344CB8AC3E}">
        <p14:creationId xmlns:p14="http://schemas.microsoft.com/office/powerpoint/2010/main" val="1130013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pPr marL="0" indent="0">
              <a:buNone/>
            </a:pPr>
            <a:r>
              <a:rPr lang="en-US"/>
              <a:t>A neural network with multiple hidden layers, enabling the learning of hierarchical representations</a:t>
            </a:r>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lstStyle/>
          <a:p>
            <a:r>
              <a:rPr lang="en-US" dirty="0"/>
              <a:t>The activation function transforms the input to a neuron – this introduces non-linearity</a:t>
            </a:r>
          </a:p>
          <a:p>
            <a:r>
              <a:rPr lang="en-US" dirty="0"/>
              <a:t>The function proceeds as follows</a:t>
            </a:r>
          </a:p>
          <a:p>
            <a:r>
              <a:rPr lang="en-US" dirty="0"/>
              <a:t>Where:</a:t>
            </a:r>
          </a:p>
          <a:p>
            <a:pPr lvl="1"/>
            <a:r>
              <a:rPr lang="en-US" dirty="0"/>
              <a:t>z is the weighted sum of inputs</a:t>
            </a:r>
          </a:p>
          <a:p>
            <a:pPr lvl="1"/>
            <a:r>
              <a:rPr lang="el-GR" dirty="0"/>
              <a:t>σ</a:t>
            </a:r>
            <a:r>
              <a:rPr lang="en-US" dirty="0"/>
              <a:t> is the activation function</a:t>
            </a:r>
          </a:p>
          <a:p>
            <a:pPr lvl="1"/>
            <a:r>
              <a:rPr lang="en-US" dirty="0"/>
              <a:t>w are weights</a:t>
            </a:r>
          </a:p>
          <a:p>
            <a:pPr lvl="1"/>
            <a:r>
              <a:rPr lang="en-US" dirty="0"/>
              <a:t>x are inputs</a:t>
            </a:r>
          </a:p>
          <a:p>
            <a:pPr lvl="1"/>
            <a:r>
              <a:rPr lang="en-US" dirty="0"/>
              <a:t>B is the bias metric</a:t>
            </a:r>
          </a:p>
        </p:txBody>
      </p:sp>
    </p:spTree>
    <p:extLst>
      <p:ext uri="{BB962C8B-B14F-4D97-AF65-F5344CB8AC3E}">
        <p14:creationId xmlns:p14="http://schemas.microsoft.com/office/powerpoint/2010/main" val="1031216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Freeform: Shape 1331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321" name="Rectangle 13320">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70741-5813-351A-5D31-5105F5DE5B69}"/>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Forward Propagation Example</a:t>
            </a:r>
          </a:p>
        </p:txBody>
      </p:sp>
      <p:sp>
        <p:nvSpPr>
          <p:cNvPr id="13323" name="Freeform: Shape 13322">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An example of a forward propagation neural network • The first layer:... |  Download Scientific Diagram">
            <a:extLst>
              <a:ext uri="{FF2B5EF4-FFF2-40B4-BE49-F238E27FC236}">
                <a16:creationId xmlns:a16="http://schemas.microsoft.com/office/drawing/2014/main" id="{556C2B06-4306-927C-872B-0922738B2D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98097" y="1330351"/>
            <a:ext cx="6737862" cy="414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Objective is to minimize the difference between the predicted and actual values</a:t>
            </a:r>
          </a:p>
          <a:p>
            <a:r>
              <a:rPr lang="en-US" dirty="0"/>
              <a:t>Common Loss Functions use Mean Squared Error (MSE) for regression and Cross-Entropy for classification</a:t>
            </a:r>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pPr marL="342900" indent="-342900">
              <a:buFont typeface="+mj-lt"/>
              <a:buAutoNum type="arabicPeriod"/>
            </a:pPr>
            <a:r>
              <a:rPr lang="en-US" dirty="0"/>
              <a:t>Forward Pass computers predictions</a:t>
            </a:r>
          </a:p>
          <a:p>
            <a:pPr marL="342900" indent="-342900">
              <a:buFont typeface="+mj-lt"/>
              <a:buAutoNum type="arabicPeriod"/>
            </a:pPr>
            <a:r>
              <a:rPr lang="en-US" dirty="0"/>
              <a:t>Calculate the loss function</a:t>
            </a:r>
          </a:p>
          <a:p>
            <a:pPr marL="342900" indent="-342900">
              <a:buFont typeface="+mj-lt"/>
              <a:buAutoNum type="arabicPeriod"/>
            </a:pPr>
            <a:r>
              <a:rPr lang="en-US" dirty="0"/>
              <a:t>Backward pass computes loss with respect to each weight</a:t>
            </a:r>
          </a:p>
          <a:p>
            <a:pPr marL="342900" indent="-342900">
              <a:buFont typeface="+mj-lt"/>
              <a:buAutoNum type="arabicPeriod"/>
            </a:pPr>
            <a:r>
              <a:rPr lang="en-US" dirty="0"/>
              <a:t>Update the weights to adjust the computed algorithm/network</a:t>
            </a:r>
          </a:p>
        </p:txBody>
      </p:sp>
    </p:spTree>
    <p:extLst>
      <p:ext uri="{BB962C8B-B14F-4D97-AF65-F5344CB8AC3E}">
        <p14:creationId xmlns:p14="http://schemas.microsoft.com/office/powerpoint/2010/main" val="233595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pPr marL="560070" lvl="1" indent="-285750">
              <a:buFont typeface="Courier New" panose="02070309020205020404" pitchFamily="49" charset="0"/>
              <a:buChar char="o"/>
            </a:pPr>
            <a:r>
              <a:rPr lang="en-US" dirty="0"/>
              <a:t>All Tic-tac-toe mechanics and GUI will be pre-coded</a:t>
            </a:r>
          </a:p>
          <a:p>
            <a:pPr marL="560070" lvl="1" indent="-285750">
              <a:buFont typeface="Courier New" panose="02070309020205020404" pitchFamily="49" charset="0"/>
              <a:buChar char="o"/>
            </a:pPr>
            <a:r>
              <a:rPr lang="en-US" dirty="0"/>
              <a:t>We will be covering algorithms and RL models only</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a:t>Initialization</a:t>
            </a:r>
            <a:r>
              <a:rPr lang="en-US" sz="1400"/>
              <a:t>: Pre-train the neural network using the expert demonstration data.</a:t>
            </a:r>
          </a:p>
          <a:p>
            <a:pPr>
              <a:lnSpc>
                <a:spcPct val="110000"/>
              </a:lnSpc>
            </a:pPr>
            <a:r>
              <a:rPr lang="en-US" sz="1400" b="1"/>
              <a:t>Loss Function</a:t>
            </a:r>
            <a:r>
              <a:rPr lang="en-US" sz="1400"/>
              <a:t>: Combines supervised learning loss from demonstrations with reinforcement learning loss. L=LRL+</a:t>
            </a:r>
            <a:r>
              <a:rPr lang="el-GR" sz="1400"/>
              <a:t>λ1</a:t>
            </a:r>
            <a:r>
              <a:rPr lang="en-US" sz="1400"/>
              <a:t>Ln−step+</a:t>
            </a:r>
            <a:r>
              <a:rPr lang="el-GR" sz="1400"/>
              <a:t>λ2</a:t>
            </a:r>
            <a:r>
              <a:rPr lang="en-US" sz="1400" err="1"/>
              <a:t>LsupervisedL</a:t>
            </a:r>
            <a:r>
              <a:rPr lang="en-US" sz="1400"/>
              <a:t> = L_{RL} + \lambda_1 L_{n-step} + \lambda_2 L_{supervised}L=LRL​+</a:t>
            </a:r>
            <a:r>
              <a:rPr lang="el-GR" sz="1400"/>
              <a:t>λ1​</a:t>
            </a:r>
            <a:r>
              <a:rPr lang="en-US" sz="1400"/>
              <a:t>Ln−step​+</a:t>
            </a:r>
            <a:r>
              <a:rPr lang="el-GR" sz="1400"/>
              <a:t>λ2​</a:t>
            </a:r>
            <a:r>
              <a:rPr lang="en-US" sz="1400" err="1"/>
              <a:t>Lsupervised</a:t>
            </a:r>
            <a:r>
              <a:rPr lang="en-US" sz="1400"/>
              <a:t>​ where LRLL_{RL}LRL​ is the standard RL loss, Ln−</a:t>
            </a:r>
            <a:r>
              <a:rPr lang="en-US" sz="1400" err="1"/>
              <a:t>stepL</a:t>
            </a:r>
            <a:r>
              <a:rPr lang="en-US" sz="1400"/>
              <a:t>_{n-step}Ln−step​ is the n-step return loss, and </a:t>
            </a:r>
            <a:r>
              <a:rPr lang="en-US" sz="1400" err="1"/>
              <a:t>LsupervisedL</a:t>
            </a:r>
            <a:r>
              <a:rPr lang="en-US" sz="1400"/>
              <a:t>_{supervised}</a:t>
            </a:r>
            <a:r>
              <a:rPr lang="en-US" sz="1400" err="1"/>
              <a:t>Lsupervised</a:t>
            </a:r>
            <a:r>
              <a:rPr lang="en-US" sz="1400"/>
              <a:t>​ is the supervised learning loss from demonstrations.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11880</TotalTime>
  <Words>5362</Words>
  <Application>Microsoft Macintosh PowerPoint</Application>
  <PresentationFormat>Widescreen</PresentationFormat>
  <Paragraphs>548</Paragraphs>
  <Slides>111</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Today We Will Discuss…</vt:lpstr>
      <vt:lpstr>Limitations from Q-Learning and Expert Data</vt:lpstr>
      <vt:lpstr>Examples of Basic Q-Learning Drawbacks</vt:lpstr>
      <vt:lpstr>Welcome Jo Jabour!</vt:lpstr>
      <vt:lpstr>Thank You Jo Jabour!</vt:lpstr>
      <vt:lpstr>Early Foundations of Deep Learning</vt:lpstr>
      <vt:lpstr>What are Neural Networks?</vt:lpstr>
      <vt:lpstr>What are Deep Networks?</vt:lpstr>
      <vt:lpstr>What is Deep Learning?</vt:lpstr>
      <vt:lpstr>Architecture of Deep Learning</vt:lpstr>
      <vt:lpstr>Forward Propagation</vt:lpstr>
      <vt:lpstr>Forward Propagation Example</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Applications of DQNs</vt:lpstr>
      <vt:lpstr>Drawbacks of DQNs</vt:lpstr>
      <vt:lpstr>Summary of DQNs</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Deep Q-Learning from Demonstrations (DQfD)</vt:lpstr>
      <vt:lpstr>Key Concepts for DQfDs</vt:lpstr>
      <vt:lpstr>History of DQfDs</vt:lpstr>
      <vt:lpstr>DQfD Components</vt:lpstr>
      <vt:lpstr>DQfD Algorithm</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44</cp:revision>
  <dcterms:created xsi:type="dcterms:W3CDTF">2024-07-01T21:51:20Z</dcterms:created>
  <dcterms:modified xsi:type="dcterms:W3CDTF">2024-07-10T12:53:28Z</dcterms:modified>
</cp:coreProperties>
</file>